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4"/>
  </p:sldMasterIdLst>
  <p:sldIdLst>
    <p:sldId id="256" r:id="rId5"/>
    <p:sldId id="257" r:id="rId6"/>
    <p:sldId id="282" r:id="rId7"/>
    <p:sldId id="258" r:id="rId8"/>
    <p:sldId id="259" r:id="rId9"/>
    <p:sldId id="267" r:id="rId10"/>
    <p:sldId id="264" r:id="rId11"/>
    <p:sldId id="285" r:id="rId12"/>
    <p:sldId id="265" r:id="rId13"/>
    <p:sldId id="266" r:id="rId14"/>
    <p:sldId id="284" r:id="rId15"/>
    <p:sldId id="286" r:id="rId16"/>
    <p:sldId id="269" r:id="rId17"/>
    <p:sldId id="268" r:id="rId18"/>
    <p:sldId id="28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42AA42-9506-409B-9095-B8DB47329EA7}" v="6" dt="2022-06-03T05:53:52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56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8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0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1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65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6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38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4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9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FA6601-2324-47D0-AA88-2762C006911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EAFCE14-50CB-4456-AEA7-FB361232D91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9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drive.google.com/file/d/1ILcT4oXj9GX8DXqPTRbnsRM1xtLKLiQE/view?usp=drivesd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1A33-EF8B-46BC-BAB6-DDBF6FC38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7975" y="2490447"/>
            <a:ext cx="9144000" cy="1877106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800" dirty="0">
                <a:effectLst/>
                <a:latin typeface="+mn-lt"/>
                <a:ea typeface="Batang" panose="02030600000101010101" pitchFamily="18" charset="-127"/>
              </a:rPr>
            </a:br>
            <a:br>
              <a:rPr lang="en-US" sz="2800" b="1" dirty="0">
                <a:effectLst/>
                <a:latin typeface="+mn-lt"/>
                <a:ea typeface="Batang" panose="02030600000101010101" pitchFamily="18" charset="-127"/>
              </a:rPr>
            </a:br>
            <a:r>
              <a:rPr lang="en-US" sz="4900" b="1" dirty="0">
                <a:effectLst/>
                <a:latin typeface="+mn-lt"/>
                <a:ea typeface="Batang" panose="02030600000101010101" pitchFamily="18" charset="-127"/>
              </a:rPr>
              <a:t>Automatic Coconut Breaking, Scraping, and Grinding </a:t>
            </a:r>
            <a:r>
              <a:rPr lang="en-US" sz="4900" b="1" dirty="0">
                <a:latin typeface="+mn-lt"/>
                <a:ea typeface="Batang" panose="02030600000101010101" pitchFamily="18" charset="-127"/>
              </a:rPr>
              <a:t>M</a:t>
            </a:r>
            <a:r>
              <a:rPr lang="en-US" sz="4900" b="1" dirty="0">
                <a:effectLst/>
                <a:latin typeface="+mn-lt"/>
                <a:ea typeface="Batang" panose="02030600000101010101" pitchFamily="18" charset="-127"/>
              </a:rPr>
              <a:t>achine</a:t>
            </a:r>
            <a:b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</a:br>
            <a:endParaRPr lang="en-US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B5E63-08BB-4222-A97B-E8A48D180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7975" y="4507107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r"/>
            <a:endParaRPr lang="en-US" sz="3600" dirty="0"/>
          </a:p>
          <a:p>
            <a:pPr algn="r"/>
            <a:endParaRPr lang="en-US" sz="3600" dirty="0"/>
          </a:p>
          <a:p>
            <a:pPr algn="r"/>
            <a:r>
              <a:rPr lang="en-US" sz="3500" dirty="0"/>
              <a:t>Group No:15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4C2FE-3E9C-4406-B1C4-F379C1F079AC}"/>
              </a:ext>
            </a:extLst>
          </p:cNvPr>
          <p:cNvSpPr txBox="1"/>
          <p:nvPr/>
        </p:nvSpPr>
        <p:spPr>
          <a:xfrm>
            <a:off x="4245429" y="695131"/>
            <a:ext cx="33030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1900 (ICT Project)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Project Progress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0864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146-3DC7-4B61-A6F0-C81AE36703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7408" y="186612"/>
            <a:ext cx="10515600" cy="849086"/>
          </a:xfrm>
        </p:spPr>
        <p:txBody>
          <a:bodyPr/>
          <a:lstStyle/>
          <a:p>
            <a:r>
              <a:rPr lang="en-US" b="1" dirty="0"/>
              <a:t>Circuit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559E9-799B-4FB3-B4F1-BE70119EF472}"/>
              </a:ext>
            </a:extLst>
          </p:cNvPr>
          <p:cNvSpPr txBox="1"/>
          <p:nvPr/>
        </p:nvSpPr>
        <p:spPr>
          <a:xfrm>
            <a:off x="5027644" y="5990252"/>
            <a:ext cx="247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5 –Circuit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E7FC7-6D4B-9B03-7F5B-D66CA093B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0" t="11973" r="11530" b="8844"/>
          <a:stretch/>
        </p:blipFill>
        <p:spPr>
          <a:xfrm>
            <a:off x="2345935" y="1115008"/>
            <a:ext cx="7836031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1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B1EA-1270-1118-3E39-ABB635E668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4928" y="335003"/>
            <a:ext cx="10058400" cy="794333"/>
          </a:xfrm>
        </p:spPr>
        <p:txBody>
          <a:bodyPr/>
          <a:lstStyle/>
          <a:p>
            <a:r>
              <a:rPr lang="en-US" b="1" dirty="0"/>
              <a:t>Full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FF32C-6D99-34F0-51ED-22AD09259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70" t="9861" r="42499" b="8055"/>
          <a:stretch/>
        </p:blipFill>
        <p:spPr>
          <a:xfrm>
            <a:off x="244928" y="1232873"/>
            <a:ext cx="3924300" cy="4892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77E9C-AF24-7995-BF22-504C28D63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40" t="10676" r="44515" b="7619"/>
          <a:stretch/>
        </p:blipFill>
        <p:spPr>
          <a:xfrm>
            <a:off x="4169228" y="1232873"/>
            <a:ext cx="3924300" cy="4892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09B562-B30D-D1C8-5100-145C52D31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8" t="9659" r="39924" b="7892"/>
          <a:stretch/>
        </p:blipFill>
        <p:spPr>
          <a:xfrm>
            <a:off x="8093528" y="1232873"/>
            <a:ext cx="3924300" cy="48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2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BB7-A6F1-9336-1ABA-D3CC7EA66B12}"/>
              </a:ext>
            </a:extLst>
          </p:cNvPr>
          <p:cNvSpPr txBox="1">
            <a:spLocks/>
          </p:cNvSpPr>
          <p:nvPr/>
        </p:nvSpPr>
        <p:spPr>
          <a:xfrm>
            <a:off x="1066800" y="386321"/>
            <a:ext cx="10058400" cy="794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Full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5785-358B-A2B4-3087-95A907856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5" t="11021" r="36403" b="7755"/>
          <a:stretch/>
        </p:blipFill>
        <p:spPr>
          <a:xfrm>
            <a:off x="1555555" y="1180655"/>
            <a:ext cx="4540445" cy="4730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609FB-61B3-D264-CDFA-1D8EA78C5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9" t="10833" r="38281" b="7362"/>
          <a:stretch/>
        </p:blipFill>
        <p:spPr>
          <a:xfrm>
            <a:off x="6096000" y="1180655"/>
            <a:ext cx="4540445" cy="4730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698AAD-5F02-3790-D496-3C9C62B6EE6F}"/>
              </a:ext>
            </a:extLst>
          </p:cNvPr>
          <p:cNvSpPr txBox="1"/>
          <p:nvPr/>
        </p:nvSpPr>
        <p:spPr>
          <a:xfrm>
            <a:off x="10765971" y="5649576"/>
            <a:ext cx="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2400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85C42-872A-41BB-9FE3-EE0A359F8A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803" y="1080263"/>
            <a:ext cx="10772775" cy="5411788"/>
          </a:xfrm>
        </p:spPr>
        <p:txBody>
          <a:bodyPr>
            <a:normAutofit fontScale="85000" lnSpcReduction="20000"/>
          </a:bodyPr>
          <a:lstStyle/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100" b="1" dirty="0">
                <a:effectLst/>
                <a:ea typeface="Batang" panose="02030600000101010101" pitchFamily="18" charset="-127"/>
              </a:rPr>
              <a:t>: 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Atmel Studio 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a typeface="Batang" panose="02030600000101010101" pitchFamily="18" charset="-127"/>
              </a:rPr>
              <a:t>Proteus</a:t>
            </a:r>
            <a:r>
              <a:rPr lang="en-US" sz="1900" dirty="0">
                <a:effectLst/>
                <a:ea typeface="Batang" panose="02030600000101010101" pitchFamily="18" charset="-127"/>
              </a:rPr>
              <a:t> software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Blender software</a:t>
            </a:r>
          </a:p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sz="2100" b="1" dirty="0">
                <a:effectLst/>
                <a:ea typeface="Batang" panose="02030600000101010101" pitchFamily="18" charset="-127"/>
              </a:rPr>
              <a:t>: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Microcontroller: Atmega32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IR Sensor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Ultrasonic sensor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Keypad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a typeface="Batang" panose="02030600000101010101" pitchFamily="18" charset="-127"/>
              </a:rPr>
              <a:t>Buzzer</a:t>
            </a:r>
            <a:endParaRPr lang="en-US" sz="1900" dirty="0">
              <a:effectLst/>
              <a:ea typeface="Batang" panose="02030600000101010101" pitchFamily="18" charset="-127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Display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Stepper motor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Servo motor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DC motor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Push button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Blender system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26234-D94D-471A-B40F-26F1233A61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3238" y="291888"/>
            <a:ext cx="10058400" cy="788375"/>
          </a:xfrm>
        </p:spPr>
        <p:txBody>
          <a:bodyPr/>
          <a:lstStyle/>
          <a:p>
            <a:r>
              <a:rPr lang="en-US" b="1" dirty="0"/>
              <a:t>Resources Requirements</a:t>
            </a:r>
          </a:p>
        </p:txBody>
      </p:sp>
      <p:pic>
        <p:nvPicPr>
          <p:cNvPr id="19" name="Picture 18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9C6C6F7-8745-4DE4-846F-E35AF3C2A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043" y="5043633"/>
            <a:ext cx="919163" cy="919163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D10CD-E75E-421F-ABB6-8859C9622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14" y="1317349"/>
            <a:ext cx="1291666" cy="1066801"/>
          </a:xfrm>
          <a:prstGeom prst="rect">
            <a:avLst/>
          </a:prstGeom>
        </p:spPr>
      </p:pic>
      <p:pic>
        <p:nvPicPr>
          <p:cNvPr id="23" name="Picture 22" descr="A picture containing camera, projector, adapter&#10;&#10;Description automatically generated">
            <a:extLst>
              <a:ext uri="{FF2B5EF4-FFF2-40B4-BE49-F238E27FC236}">
                <a16:creationId xmlns:a16="http://schemas.microsoft.com/office/drawing/2014/main" id="{5C654812-B26F-41A4-A61E-EDCB08869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06" y="1535870"/>
            <a:ext cx="847725" cy="847725"/>
          </a:xfrm>
          <a:prstGeom prst="rect">
            <a:avLst/>
          </a:prstGeom>
        </p:spPr>
      </p:pic>
      <p:pic>
        <p:nvPicPr>
          <p:cNvPr id="25" name="Picture 24" descr="A picture containing text, electronics, calculator, keyboard&#10;&#10;Description automatically generated">
            <a:extLst>
              <a:ext uri="{FF2B5EF4-FFF2-40B4-BE49-F238E27FC236}">
                <a16:creationId xmlns:a16="http://schemas.microsoft.com/office/drawing/2014/main" id="{8F1E50A6-2686-4E46-A6C8-650C9EEC0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7898" y="3368076"/>
            <a:ext cx="1209352" cy="953148"/>
          </a:xfrm>
          <a:prstGeom prst="rect">
            <a:avLst/>
          </a:prstGeom>
        </p:spPr>
      </p:pic>
      <p:pic>
        <p:nvPicPr>
          <p:cNvPr id="27" name="Picture 26" descr="A picture containing electronics, loudspeaker&#10;&#10;Description automatically generated">
            <a:extLst>
              <a:ext uri="{FF2B5EF4-FFF2-40B4-BE49-F238E27FC236}">
                <a16:creationId xmlns:a16="http://schemas.microsoft.com/office/drawing/2014/main" id="{17F5BFFA-DC65-4376-869B-3AB5EDBBC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46" y="3223174"/>
            <a:ext cx="1066802" cy="1066802"/>
          </a:xfrm>
          <a:prstGeom prst="rect">
            <a:avLst/>
          </a:prstGeom>
        </p:spPr>
      </p:pic>
      <p:pic>
        <p:nvPicPr>
          <p:cNvPr id="29" name="Picture 2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14727C2-A6E7-4CD9-9D8A-3A5F81A0D4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105" y="3125497"/>
            <a:ext cx="1395412" cy="1097577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529AB66F-C3DF-41D3-A24C-9BAF89B8B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03" y="4983438"/>
            <a:ext cx="1484314" cy="926212"/>
          </a:xfrm>
          <a:prstGeom prst="rect">
            <a:avLst/>
          </a:prstGeom>
        </p:spPr>
      </p:pic>
      <p:pic>
        <p:nvPicPr>
          <p:cNvPr id="33" name="Picture 3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9354B8C-1FAB-45E1-81ED-F90BEBC756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46" y="4983438"/>
            <a:ext cx="1183984" cy="11144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D080E6-00AF-431E-A354-FF942B1A6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38" y="127711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02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C6A6-13ED-45C2-9E3F-639746BA3F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8963" y="238163"/>
            <a:ext cx="10515600" cy="842217"/>
          </a:xfrm>
        </p:spPr>
        <p:txBody>
          <a:bodyPr anchor="ctr">
            <a:normAutofit/>
          </a:bodyPr>
          <a:lstStyle/>
          <a:p>
            <a:r>
              <a:rPr lang="en-US" sz="5200" b="1" dirty="0"/>
              <a:t>Cost Estimation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7E6FC7-2283-420F-B728-D71CB9052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17558"/>
              </p:ext>
            </p:extLst>
          </p:nvPr>
        </p:nvGraphicFramePr>
        <p:xfrm>
          <a:off x="1377229" y="1080380"/>
          <a:ext cx="8305803" cy="4909968"/>
        </p:xfrm>
        <a:graphic>
          <a:graphicData uri="http://schemas.openxmlformats.org/drawingml/2006/table">
            <a:tbl>
              <a:tblPr firstRow="1" bandRow="1"/>
              <a:tblGrid>
                <a:gridCol w="2092687">
                  <a:extLst>
                    <a:ext uri="{9D8B030D-6E8A-4147-A177-3AD203B41FA5}">
                      <a16:colId xmlns:a16="http://schemas.microsoft.com/office/drawing/2014/main" val="1710970702"/>
                    </a:ext>
                  </a:extLst>
                </a:gridCol>
                <a:gridCol w="2027742">
                  <a:extLst>
                    <a:ext uri="{9D8B030D-6E8A-4147-A177-3AD203B41FA5}">
                      <a16:colId xmlns:a16="http://schemas.microsoft.com/office/drawing/2014/main" val="375067880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3958713205"/>
                    </a:ext>
                  </a:extLst>
                </a:gridCol>
                <a:gridCol w="2092687">
                  <a:extLst>
                    <a:ext uri="{9D8B030D-6E8A-4147-A177-3AD203B41FA5}">
                      <a16:colId xmlns:a16="http://schemas.microsoft.com/office/drawing/2014/main" val="1726243215"/>
                    </a:ext>
                  </a:extLst>
                </a:gridCol>
              </a:tblGrid>
              <a:tr h="286414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Price (Rs)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Subtotal (Rs)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569748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Atmega32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60949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IR sensor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160826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 sensor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110956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Buzzer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080896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Keypad (3*3)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609197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Display (2*16)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281872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button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42671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Servo motor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327121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Stepper motor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928830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DC motor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318655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Blender system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213437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Finishing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019281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16585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68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FFEA53-E33E-480B-8EEF-3BE2551CBDC4}"/>
              </a:ext>
            </a:extLst>
          </p:cNvPr>
          <p:cNvSpPr txBox="1"/>
          <p:nvPr/>
        </p:nvSpPr>
        <p:spPr>
          <a:xfrm>
            <a:off x="4370211" y="5990348"/>
            <a:ext cx="231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6 – Estimated cost </a:t>
            </a:r>
          </a:p>
        </p:txBody>
      </p:sp>
    </p:spTree>
    <p:extLst>
      <p:ext uri="{BB962C8B-B14F-4D97-AF65-F5344CB8AC3E}">
        <p14:creationId xmlns:p14="http://schemas.microsoft.com/office/powerpoint/2010/main" val="342450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45AFD-D712-4724-A73A-EF20569F5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8" t="31818" r="1423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B6B3D-6AAE-4AA0-8633-D98769DAB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Thank you!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F6637-AD04-4A78-821F-4DBBE4CF6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8887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B4A6-2773-4C72-A45A-2112E1B3D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4274" y="517252"/>
            <a:ext cx="10388600" cy="877887"/>
          </a:xfrm>
        </p:spPr>
        <p:txBody>
          <a:bodyPr>
            <a:normAutofit/>
          </a:bodyPr>
          <a:lstStyle/>
          <a:p>
            <a:r>
              <a:rPr lang="en-US" b="1" dirty="0"/>
              <a:t>Group Members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2C2011-B344-4901-AD46-49A9F8FE9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66295"/>
              </p:ext>
            </p:extLst>
          </p:nvPr>
        </p:nvGraphicFramePr>
        <p:xfrm>
          <a:off x="1186186" y="1732875"/>
          <a:ext cx="10411765" cy="4241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7931">
                  <a:extLst>
                    <a:ext uri="{9D8B030D-6E8A-4147-A177-3AD203B41FA5}">
                      <a16:colId xmlns:a16="http://schemas.microsoft.com/office/drawing/2014/main" val="2938475283"/>
                    </a:ext>
                  </a:extLst>
                </a:gridCol>
                <a:gridCol w="2637931">
                  <a:extLst>
                    <a:ext uri="{9D8B030D-6E8A-4147-A177-3AD203B41FA5}">
                      <a16:colId xmlns:a16="http://schemas.microsoft.com/office/drawing/2014/main" val="706971321"/>
                    </a:ext>
                  </a:extLst>
                </a:gridCol>
                <a:gridCol w="2637931">
                  <a:extLst>
                    <a:ext uri="{9D8B030D-6E8A-4147-A177-3AD203B41FA5}">
                      <a16:colId xmlns:a16="http://schemas.microsoft.com/office/drawing/2014/main" val="1144897539"/>
                    </a:ext>
                  </a:extLst>
                </a:gridCol>
                <a:gridCol w="2497972">
                  <a:extLst>
                    <a:ext uri="{9D8B030D-6E8A-4147-A177-3AD203B41FA5}">
                      <a16:colId xmlns:a16="http://schemas.microsoft.com/office/drawing/2014/main" val="99184448"/>
                    </a:ext>
                  </a:extLst>
                </a:gridCol>
              </a:tblGrid>
              <a:tr h="67036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Registration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19393"/>
                  </a:ext>
                </a:extLst>
              </a:tr>
              <a:tr h="714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Nusky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M.N.N.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204146L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94083"/>
                  </a:ext>
                </a:extLst>
              </a:tr>
              <a:tr h="714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Banu A.G.S.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204018X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4020"/>
                  </a:ext>
                </a:extLst>
              </a:tr>
              <a:tr h="714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Karunaweera R.L.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204096G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78234"/>
                  </a:ext>
                </a:extLst>
              </a:tr>
              <a:tr h="714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Kumarasingha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H.J.A.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204108A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70562"/>
                  </a:ext>
                </a:extLst>
              </a:tr>
              <a:tr h="7142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Lamahewage</a:t>
                      </a:r>
                      <a:r>
                        <a:rPr lang="en-US" dirty="0"/>
                        <a:t> D.R.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204114M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533685"/>
                  </a:ext>
                </a:extLst>
              </a:tr>
            </a:tbl>
          </a:graphicData>
        </a:graphic>
      </p:graphicFrame>
      <p:pic>
        <p:nvPicPr>
          <p:cNvPr id="6" name="Picture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BFB4E2E-E0EC-4918-9D5C-40851C932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6" y="2399985"/>
            <a:ext cx="544967" cy="704306"/>
          </a:xfrm>
          <a:prstGeom prst="rect">
            <a:avLst/>
          </a:prstGeom>
        </p:spPr>
      </p:pic>
      <p:pic>
        <p:nvPicPr>
          <p:cNvPr id="8" name="Picture 7" descr="A person wearing a white head scarf&#10;&#10;Description automatically generated with medium confidence">
            <a:extLst>
              <a:ext uri="{FF2B5EF4-FFF2-40B4-BE49-F238E27FC236}">
                <a16:creationId xmlns:a16="http://schemas.microsoft.com/office/drawing/2014/main" id="{88E5DDD9-C626-476B-9073-6BA1EE962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4" y="3129385"/>
            <a:ext cx="544967" cy="696800"/>
          </a:xfrm>
          <a:prstGeom prst="rect">
            <a:avLst/>
          </a:prstGeom>
        </p:spPr>
      </p:pic>
      <p:pic>
        <p:nvPicPr>
          <p:cNvPr id="10" name="Picture 9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A822A7A-9677-46EC-9989-ABA432C05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5" y="3837430"/>
            <a:ext cx="544967" cy="731943"/>
          </a:xfrm>
          <a:prstGeom prst="rect">
            <a:avLst/>
          </a:prstGeom>
        </p:spPr>
      </p:pic>
      <p:pic>
        <p:nvPicPr>
          <p:cNvPr id="12" name="Picture 11" descr="A person in a pink dress&#10;&#10;Description automatically generated with low confidence">
            <a:extLst>
              <a:ext uri="{FF2B5EF4-FFF2-40B4-BE49-F238E27FC236}">
                <a16:creationId xmlns:a16="http://schemas.microsoft.com/office/drawing/2014/main" id="{E8F8DB22-D73B-400B-A63A-6A7BB048A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5" y="4548080"/>
            <a:ext cx="544966" cy="741779"/>
          </a:xfrm>
          <a:prstGeom prst="rect">
            <a:avLst/>
          </a:prstGeom>
        </p:spPr>
      </p:pic>
      <p:pic>
        <p:nvPicPr>
          <p:cNvPr id="14" name="Picture 13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65E47BC0-9F34-49A8-A9DE-D7C1EC5E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4" y="5282829"/>
            <a:ext cx="544966" cy="7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1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24B0-CC21-4750-B0EA-E3522D1B26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6400" y="1671573"/>
            <a:ext cx="10515600" cy="4953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Problem in brief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Aim and 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Proposed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3D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3D Animation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Circuit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Resource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Cost Estimation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Testing and implementation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14AC9-C070-41E5-9E2A-A4BD6C8C55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6873" y="360524"/>
            <a:ext cx="10058400" cy="1216025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6602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E8FE2-5041-47AC-9D73-BEC3743419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79513" y="2219325"/>
            <a:ext cx="11012487" cy="4351338"/>
          </a:xfrm>
        </p:spPr>
        <p:txBody>
          <a:bodyPr/>
          <a:lstStyle/>
          <a:p>
            <a:pPr marL="48006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Hard &amp; risky to break the coconut using a knife with our hand.</a:t>
            </a:r>
          </a:p>
          <a:p>
            <a:pPr marL="48006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Difficult with scraping the coconut for a long time holding with the hands.</a:t>
            </a:r>
          </a:p>
          <a:p>
            <a:pPr marL="48006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Taking time to cut, scrape and grind the coconut separately.</a:t>
            </a:r>
          </a:p>
          <a:p>
            <a:pPr marL="48006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Have risk with handling the coconut through an unsafe machine.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8D93-FADE-4EEE-80C0-E247AC2EBB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9513" y="266764"/>
            <a:ext cx="10058400" cy="1449387"/>
          </a:xfrm>
        </p:spPr>
        <p:txBody>
          <a:bodyPr/>
          <a:lstStyle/>
          <a:p>
            <a:r>
              <a:rPr lang="en-US" b="1" dirty="0"/>
              <a:t>Problem in brief</a:t>
            </a:r>
          </a:p>
        </p:txBody>
      </p:sp>
    </p:spTree>
    <p:extLst>
      <p:ext uri="{BB962C8B-B14F-4D97-AF65-F5344CB8AC3E}">
        <p14:creationId xmlns:p14="http://schemas.microsoft.com/office/powerpoint/2010/main" val="28941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D18EB-0700-4894-A2E3-3BEDDC4016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6400" y="1919288"/>
            <a:ext cx="10515600" cy="45370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/>
              <a:t>Aim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Design and develop an automated machine for the process of coconut breaking, scraping &amp; grinding with a safety mechanism.</a:t>
            </a:r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r>
              <a:rPr lang="en-US" sz="3200" b="1" dirty="0"/>
              <a:t>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break the coconut and get the water separately.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scrape the coconut.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grind the coconut.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maintain the process safely.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C6B92-A66E-4AAE-9AF7-C9936E9B7E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3763" y="270587"/>
            <a:ext cx="10058400" cy="1124404"/>
          </a:xfrm>
        </p:spPr>
        <p:txBody>
          <a:bodyPr/>
          <a:lstStyle/>
          <a:p>
            <a:r>
              <a:rPr lang="en-US" b="1" dirty="0"/>
              <a:t>Project Aim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402210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FFE3-AF0C-4504-B647-A0F80438ED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7733" y="109061"/>
            <a:ext cx="10562253" cy="6240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Proposed Solution</a:t>
            </a: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DF5F181E-DD0C-483C-84B7-120398181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960" y="1984375"/>
            <a:ext cx="1287463" cy="4873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Keypad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: Rounded Corners 8">
            <a:extLst>
              <a:ext uri="{FF2B5EF4-FFF2-40B4-BE49-F238E27FC236}">
                <a16:creationId xmlns:a16="http://schemas.microsoft.com/office/drawing/2014/main" id="{55265609-E7E8-48AD-AE74-F784E7AC4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359" y="3108464"/>
            <a:ext cx="1287463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Ultrasonic sensor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C7D9BA95-F8B0-4490-B77F-642E6FB07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359" y="4170843"/>
            <a:ext cx="1287463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IR sensor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736C96-71EA-443D-A59D-7D191AD810BA}"/>
              </a:ext>
            </a:extLst>
          </p:cNvPr>
          <p:cNvSpPr/>
          <p:nvPr/>
        </p:nvSpPr>
        <p:spPr>
          <a:xfrm>
            <a:off x="4569217" y="1495764"/>
            <a:ext cx="2026920" cy="48056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Rectangle: Rounded Corners 11">
            <a:extLst>
              <a:ext uri="{FF2B5EF4-FFF2-40B4-BE49-F238E27FC236}">
                <a16:creationId xmlns:a16="http://schemas.microsoft.com/office/drawing/2014/main" id="{B15DCEEE-F6E8-4B02-8732-D44030DB8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630" y="1401323"/>
            <a:ext cx="1524499" cy="4873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Display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C3907CE0-4540-464B-B755-FFEA634BA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630" y="2065497"/>
            <a:ext cx="1524499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cs typeface="Times New Roman" panose="02020603050405020304" pitchFamily="18" charset="0"/>
              </a:rPr>
              <a:t>Buzzer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: Rounded Corners 13">
            <a:extLst>
              <a:ext uri="{FF2B5EF4-FFF2-40B4-BE49-F238E27FC236}">
                <a16:creationId xmlns:a16="http://schemas.microsoft.com/office/drawing/2014/main" id="{3E8A1C3E-12FE-45CA-A567-E39DDCC8A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517" y="5144027"/>
            <a:ext cx="1531613" cy="63985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Stepper motor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Moving the cut disk up and down.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005C5752-E61E-491E-B1BA-1880F8E86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630" y="2799856"/>
            <a:ext cx="1524500" cy="8606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DC motor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Rotating the cut disk, coconut scraper and blender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: Rounded Corners 15">
            <a:extLst>
              <a:ext uri="{FF2B5EF4-FFF2-40B4-BE49-F238E27FC236}">
                <a16:creationId xmlns:a16="http://schemas.microsoft.com/office/drawing/2014/main" id="{D99F4605-D85E-48DE-BFE1-47A7C6DC8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630" y="3867014"/>
            <a:ext cx="1531613" cy="9820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Servo motor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Pointing the coconut fixing handle towards the coconut scraper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52E959DF-BFA5-4BF5-85E4-56F542E7E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631" y="5999565"/>
            <a:ext cx="1531612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Blender system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5E0F94E-756F-443C-85AF-9DA09A823CEE}"/>
              </a:ext>
            </a:extLst>
          </p:cNvPr>
          <p:cNvSpPr/>
          <p:nvPr/>
        </p:nvSpPr>
        <p:spPr>
          <a:xfrm>
            <a:off x="2575646" y="2224578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7B2EBAF-2643-4925-80EF-F489CEB12ED7}"/>
              </a:ext>
            </a:extLst>
          </p:cNvPr>
          <p:cNvSpPr/>
          <p:nvPr/>
        </p:nvSpPr>
        <p:spPr>
          <a:xfrm>
            <a:off x="2569029" y="4391666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8F1628B-A221-4A70-B905-6A7001FE9138}"/>
              </a:ext>
            </a:extLst>
          </p:cNvPr>
          <p:cNvSpPr/>
          <p:nvPr/>
        </p:nvSpPr>
        <p:spPr>
          <a:xfrm>
            <a:off x="4838700" y="8633460"/>
            <a:ext cx="1280160" cy="45085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45">
            <a:extLst>
              <a:ext uri="{FF2B5EF4-FFF2-40B4-BE49-F238E27FC236}">
                <a16:creationId xmlns:a16="http://schemas.microsoft.com/office/drawing/2014/main" id="{FFDB0489-015F-42D9-B028-5E1CAB11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327" y="822183"/>
            <a:ext cx="1028700" cy="381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DE7D7A13-6735-4332-9578-3B9712148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0973" y="827924"/>
            <a:ext cx="1028700" cy="35083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7">
            <a:extLst>
              <a:ext uri="{FF2B5EF4-FFF2-40B4-BE49-F238E27FC236}">
                <a16:creationId xmlns:a16="http://schemas.microsoft.com/office/drawing/2014/main" id="{8B576CC7-6790-4A96-A978-6716976D3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737" y="6404377"/>
            <a:ext cx="2066400" cy="362602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Atmega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32 Microcontroller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Box 49">
            <a:extLst>
              <a:ext uri="{FF2B5EF4-FFF2-40B4-BE49-F238E27FC236}">
                <a16:creationId xmlns:a16="http://schemas.microsoft.com/office/drawing/2014/main" id="{EF02569E-9802-4FF0-9F78-AF80B5547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9332" y="1840683"/>
            <a:ext cx="1165225" cy="285750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 Box 50">
            <a:extLst>
              <a:ext uri="{FF2B5EF4-FFF2-40B4-BE49-F238E27FC236}">
                <a16:creationId xmlns:a16="http://schemas.microsoft.com/office/drawing/2014/main" id="{4139B760-6F09-4373-9D07-67BA3F87C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9332" y="2746859"/>
            <a:ext cx="1165225" cy="449263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(Water level)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Box 51">
            <a:extLst>
              <a:ext uri="{FF2B5EF4-FFF2-40B4-BE49-F238E27FC236}">
                <a16:creationId xmlns:a16="http://schemas.microsoft.com/office/drawing/2014/main" id="{C11805D9-921E-47A1-B10E-067ECA9C9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852" y="3834006"/>
            <a:ext cx="1165225" cy="487362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 (of the cut disk)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 Box 52">
            <a:extLst>
              <a:ext uri="{FF2B5EF4-FFF2-40B4-BE49-F238E27FC236}">
                <a16:creationId xmlns:a16="http://schemas.microsoft.com/office/drawing/2014/main" id="{C2213D44-73A7-40D6-9043-149B68A12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3" y="4959259"/>
            <a:ext cx="1165225" cy="401251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motor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Box 53">
            <a:extLst>
              <a:ext uri="{FF2B5EF4-FFF2-40B4-BE49-F238E27FC236}">
                <a16:creationId xmlns:a16="http://schemas.microsoft.com/office/drawing/2014/main" id="{9B314690-39FA-43B4-B81D-E7985811F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4" y="1967782"/>
            <a:ext cx="1165225" cy="339725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Sound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 Box 54">
            <a:extLst>
              <a:ext uri="{FF2B5EF4-FFF2-40B4-BE49-F238E27FC236}">
                <a16:creationId xmlns:a16="http://schemas.microsoft.com/office/drawing/2014/main" id="{F6FFAD4D-7F18-436A-B423-4DC55410B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3" y="1206859"/>
            <a:ext cx="1165225" cy="465138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and numbers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 Box 55">
            <a:extLst>
              <a:ext uri="{FF2B5EF4-FFF2-40B4-BE49-F238E27FC236}">
                <a16:creationId xmlns:a16="http://schemas.microsoft.com/office/drawing/2014/main" id="{5AC45B0D-ADA2-46B7-A938-CA959DEB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3" y="5943373"/>
            <a:ext cx="1165225" cy="230531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Grinding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 Box 56">
            <a:extLst>
              <a:ext uri="{FF2B5EF4-FFF2-40B4-BE49-F238E27FC236}">
                <a16:creationId xmlns:a16="http://schemas.microsoft.com/office/drawing/2014/main" id="{741F68C3-BEB7-4069-B0BF-916B604AA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2" y="3872105"/>
            <a:ext cx="1165225" cy="449263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motor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 Box 57">
            <a:extLst>
              <a:ext uri="{FF2B5EF4-FFF2-40B4-BE49-F238E27FC236}">
                <a16:creationId xmlns:a16="http://schemas.microsoft.com/office/drawing/2014/main" id="{3DE76878-F085-427A-90A0-E6990911C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5" y="2770554"/>
            <a:ext cx="1165225" cy="449263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motor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 Box 1">
            <a:extLst>
              <a:ext uri="{FF2B5EF4-FFF2-40B4-BE49-F238E27FC236}">
                <a16:creationId xmlns:a16="http://schemas.microsoft.com/office/drawing/2014/main" id="{47ECFD06-5BFA-4FDE-AAAE-D5EAABDEF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521" y="4452698"/>
            <a:ext cx="1738313" cy="166192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Starting the process of coconut scraping and grinding after analyzing the signal of IR sensor and send signals to Servomotor, DC motor and blender system.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D2FA293E-EF28-48E5-AEFF-4876EFA36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521" y="1847189"/>
            <a:ext cx="1738312" cy="84621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the user inputs and starting the coconut breaking process.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 Box 17">
            <a:extLst>
              <a:ext uri="{FF2B5EF4-FFF2-40B4-BE49-F238E27FC236}">
                <a16:creationId xmlns:a16="http://schemas.microsoft.com/office/drawing/2014/main" id="{A291E4D7-B634-4A0A-BD8A-8B4A7EC5F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235" y="3219817"/>
            <a:ext cx="1766887" cy="8239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the water level of the water tank and send signals to the </a:t>
            </a:r>
            <a:r>
              <a:rPr lang="en-US" alt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buzzer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13322019-D383-485F-9E17-D746B73B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49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F0E1B671-9986-49FA-9BF5-719186FCA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56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AB0F5217-27CB-43D9-9836-F56FC5341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CB90715-4665-44DE-973D-E091F27E4E7E}"/>
              </a:ext>
            </a:extLst>
          </p:cNvPr>
          <p:cNvSpPr/>
          <p:nvPr/>
        </p:nvSpPr>
        <p:spPr>
          <a:xfrm>
            <a:off x="2577270" y="3290709"/>
            <a:ext cx="1881825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20675C-DD82-41FA-838C-212795BC1B9D}"/>
              </a:ext>
            </a:extLst>
          </p:cNvPr>
          <p:cNvSpPr/>
          <p:nvPr/>
        </p:nvSpPr>
        <p:spPr>
          <a:xfrm>
            <a:off x="1449517" y="852663"/>
            <a:ext cx="1028700" cy="350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Inputs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A30B921-8BE1-4166-B410-CD168AFFC93B}"/>
              </a:ext>
            </a:extLst>
          </p:cNvPr>
          <p:cNvSpPr/>
          <p:nvPr/>
        </p:nvSpPr>
        <p:spPr>
          <a:xfrm>
            <a:off x="6689367" y="6262216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FADABDD-4CBA-49F2-ADE5-D34D4BAAB44F}"/>
              </a:ext>
            </a:extLst>
          </p:cNvPr>
          <p:cNvSpPr/>
          <p:nvPr/>
        </p:nvSpPr>
        <p:spPr>
          <a:xfrm>
            <a:off x="6698194" y="5477844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011F2F51-C62D-4340-92A7-0D110770DF02}"/>
              </a:ext>
            </a:extLst>
          </p:cNvPr>
          <p:cNvSpPr/>
          <p:nvPr/>
        </p:nvSpPr>
        <p:spPr>
          <a:xfrm>
            <a:off x="6657472" y="4391666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898F76C-6729-4C2B-96AC-153A8564D322}"/>
              </a:ext>
            </a:extLst>
          </p:cNvPr>
          <p:cNvSpPr/>
          <p:nvPr/>
        </p:nvSpPr>
        <p:spPr>
          <a:xfrm>
            <a:off x="6689367" y="3229022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72D460AF-C100-488A-8750-08A0EA507B76}"/>
              </a:ext>
            </a:extLst>
          </p:cNvPr>
          <p:cNvSpPr/>
          <p:nvPr/>
        </p:nvSpPr>
        <p:spPr>
          <a:xfrm>
            <a:off x="6698194" y="2287992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A4B21DC8-85AA-43D2-8115-AE1E88482688}"/>
              </a:ext>
            </a:extLst>
          </p:cNvPr>
          <p:cNvSpPr/>
          <p:nvPr/>
        </p:nvSpPr>
        <p:spPr>
          <a:xfrm>
            <a:off x="6689367" y="1664060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6" name="Rectangle: Rounded Corners 8">
            <a:extLst>
              <a:ext uri="{FF2B5EF4-FFF2-40B4-BE49-F238E27FC236}">
                <a16:creationId xmlns:a16="http://schemas.microsoft.com/office/drawing/2014/main" id="{486504C9-F1B2-374F-644A-68B736040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754" y="5257021"/>
            <a:ext cx="1287463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Color Sensor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A18A291-A25E-0461-4028-2AAF5B1F23E0}"/>
              </a:ext>
            </a:extLst>
          </p:cNvPr>
          <p:cNvSpPr/>
          <p:nvPr/>
        </p:nvSpPr>
        <p:spPr>
          <a:xfrm>
            <a:off x="2564224" y="5516406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Text Box 51">
            <a:extLst>
              <a:ext uri="{FF2B5EF4-FFF2-40B4-BE49-F238E27FC236}">
                <a16:creationId xmlns:a16="http://schemas.microsoft.com/office/drawing/2014/main" id="{81141659-F4B0-05FB-4D8F-F1E5AB88C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9331" y="4970435"/>
            <a:ext cx="1165225" cy="487362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 (of the color)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2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BFBD46D-554C-4F8A-A6E5-0F79DD87E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38" y="1956947"/>
            <a:ext cx="5274375" cy="3453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EECBF-44A9-44DE-BDFD-EB710E6908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9738" y="525925"/>
            <a:ext cx="10515600" cy="1177925"/>
          </a:xfrm>
        </p:spPr>
        <p:txBody>
          <a:bodyPr/>
          <a:lstStyle/>
          <a:p>
            <a:r>
              <a:rPr lang="en-US" b="1" dirty="0"/>
              <a:t>3D Diagram</a:t>
            </a:r>
          </a:p>
        </p:txBody>
      </p:sp>
      <p:sp>
        <p:nvSpPr>
          <p:cNvPr id="5" name="Text Box 28">
            <a:extLst>
              <a:ext uri="{FF2B5EF4-FFF2-40B4-BE49-F238E27FC236}">
                <a16:creationId xmlns:a16="http://schemas.microsoft.com/office/drawing/2014/main" id="{3381FEC1-F7BB-46BF-8701-3A04AE2BE44B}"/>
              </a:ext>
            </a:extLst>
          </p:cNvPr>
          <p:cNvSpPr txBox="1"/>
          <p:nvPr/>
        </p:nvSpPr>
        <p:spPr>
          <a:xfrm>
            <a:off x="39583" y="3998984"/>
            <a:ext cx="792480" cy="33528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Batang" panose="02030600000101010101" pitchFamily="18" charset="-127"/>
              </a:rPr>
              <a:t>Blender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70D824-67AA-455D-BA9B-5F51E0CB126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2063" y="4166624"/>
            <a:ext cx="2202383" cy="785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418D3B-7353-4EA7-AFE9-B8E3AAF3A1AE}"/>
              </a:ext>
            </a:extLst>
          </p:cNvPr>
          <p:cNvSpPr txBox="1"/>
          <p:nvPr/>
        </p:nvSpPr>
        <p:spPr>
          <a:xfrm>
            <a:off x="2590619" y="5665590"/>
            <a:ext cx="247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2 -Front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91F5A-8EF7-49D7-8699-916CA6DE48A1}"/>
              </a:ext>
            </a:extLst>
          </p:cNvPr>
          <p:cNvSpPr txBox="1"/>
          <p:nvPr/>
        </p:nvSpPr>
        <p:spPr>
          <a:xfrm>
            <a:off x="8126238" y="5704259"/>
            <a:ext cx="247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3 –Right side view</a:t>
            </a:r>
          </a:p>
        </p:txBody>
      </p:sp>
      <p:pic>
        <p:nvPicPr>
          <p:cNvPr id="12" name="Picture 11" descr="A room with a table and chairs&#10;&#10;Description automatically generated with medium confidence">
            <a:extLst>
              <a:ext uri="{FF2B5EF4-FFF2-40B4-BE49-F238E27FC236}">
                <a16:creationId xmlns:a16="http://schemas.microsoft.com/office/drawing/2014/main" id="{779BA483-A097-4AFE-8A81-9D265BEA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33" y="1956947"/>
            <a:ext cx="5287622" cy="345365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EF799-562F-4330-860B-5D45D568EC34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090508" y="1740631"/>
            <a:ext cx="1181394" cy="846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6E012-E148-4C82-A39D-51086CF280F9}"/>
              </a:ext>
            </a:extLst>
          </p:cNvPr>
          <p:cNvSpPr txBox="1"/>
          <p:nvPr/>
        </p:nvSpPr>
        <p:spPr>
          <a:xfrm>
            <a:off x="10838466" y="1402077"/>
            <a:ext cx="86687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Glass</a:t>
            </a:r>
            <a:r>
              <a:rPr lang="en-US" sz="1600" i="1" dirty="0"/>
              <a:t> </a:t>
            </a:r>
            <a:r>
              <a:rPr lang="en-US" sz="1200" dirty="0"/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23576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4FF2-1DBF-557C-425C-B206D7B7F775}"/>
              </a:ext>
            </a:extLst>
          </p:cNvPr>
          <p:cNvSpPr txBox="1">
            <a:spLocks/>
          </p:cNvSpPr>
          <p:nvPr/>
        </p:nvSpPr>
        <p:spPr>
          <a:xfrm>
            <a:off x="1189738" y="525925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3D Diagram</a:t>
            </a:r>
            <a:endParaRPr lang="en-US" b="1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4541D74-54C1-31AD-B9C1-2FB471DEC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77" y="1766994"/>
            <a:ext cx="5172561" cy="380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343DF0-5B29-A07D-B305-54D21A44577D}"/>
              </a:ext>
            </a:extLst>
          </p:cNvPr>
          <p:cNvSpPr txBox="1"/>
          <p:nvPr/>
        </p:nvSpPr>
        <p:spPr>
          <a:xfrm>
            <a:off x="2624951" y="5698171"/>
            <a:ext cx="247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4 -Side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010F-47B8-19A9-2BC1-2AA20567D00F}"/>
              </a:ext>
            </a:extLst>
          </p:cNvPr>
          <p:cNvSpPr txBox="1"/>
          <p:nvPr/>
        </p:nvSpPr>
        <p:spPr>
          <a:xfrm>
            <a:off x="7558854" y="1766993"/>
            <a:ext cx="866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Color sensor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AAF161-3201-CEF0-DAFA-1C5EF2CF02F6}"/>
              </a:ext>
            </a:extLst>
          </p:cNvPr>
          <p:cNvCxnSpPr>
            <a:cxnSpLocks/>
          </p:cNvCxnSpPr>
          <p:nvPr/>
        </p:nvCxnSpPr>
        <p:spPr>
          <a:xfrm flipH="1">
            <a:off x="4553339" y="1997826"/>
            <a:ext cx="3005515" cy="68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33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B225-CEBA-4081-B5A4-E5A781493B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44" y="229258"/>
            <a:ext cx="10515600" cy="903288"/>
          </a:xfrm>
        </p:spPr>
        <p:txBody>
          <a:bodyPr/>
          <a:lstStyle/>
          <a:p>
            <a:r>
              <a:rPr lang="en-US" b="1" dirty="0"/>
              <a:t>3D Animation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D3B99-B553-46D6-954C-AF07AAE46006}"/>
              </a:ext>
            </a:extLst>
          </p:cNvPr>
          <p:cNvSpPr txBox="1"/>
          <p:nvPr/>
        </p:nvSpPr>
        <p:spPr>
          <a:xfrm>
            <a:off x="1141444" y="5942306"/>
            <a:ext cx="1112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for 3D Animation: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https://drive.google.com/file/d/1ILcT4oXj9GX8DXqPTRbnsRM1xtLKLiQE/view?usp=drivesdk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grp15">
            <a:hlinkClick r:id="" action="ppaction://media"/>
            <a:extLst>
              <a:ext uri="{FF2B5EF4-FFF2-40B4-BE49-F238E27FC236}">
                <a16:creationId xmlns:a16="http://schemas.microsoft.com/office/drawing/2014/main" id="{FE414853-B696-4590-801D-08DE7AB05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4763" y="1132546"/>
            <a:ext cx="6808238" cy="45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71C6498CC4AA428E8C62519D23EE2F" ma:contentTypeVersion="4" ma:contentTypeDescription="Create a new document." ma:contentTypeScope="" ma:versionID="ff6da9815acf767694aa0bdf6b6507fb">
  <xsd:schema xmlns:xsd="http://www.w3.org/2001/XMLSchema" xmlns:xs="http://www.w3.org/2001/XMLSchema" xmlns:p="http://schemas.microsoft.com/office/2006/metadata/properties" xmlns:ns3="021cb6b0-e374-4d4e-8473-679713ed79eb" targetNamespace="http://schemas.microsoft.com/office/2006/metadata/properties" ma:root="true" ma:fieldsID="8d12cde007419ca81f66715b92e8a6b0" ns3:_="">
    <xsd:import namespace="021cb6b0-e374-4d4e-8473-679713ed79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1cb6b0-e374-4d4e-8473-679713ed79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AFEA90-5875-444C-BDE1-9B7D67C506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1cb6b0-e374-4d4e-8473-679713ed79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5113E5-D668-44BC-AC69-1702C9924D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C2DCD2-2BB6-46AA-BDE4-067F91BB92C3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021cb6b0-e374-4d4e-8473-679713ed79eb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529</Words>
  <Application>Microsoft Office PowerPoint</Application>
  <PresentationFormat>Widescreen</PresentationFormat>
  <Paragraphs>179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Times New Roman</vt:lpstr>
      <vt:lpstr>Retrospect</vt:lpstr>
      <vt:lpstr>  Automatic Coconut Breaking, Scraping, and Grinding Machine </vt:lpstr>
      <vt:lpstr>Group Members</vt:lpstr>
      <vt:lpstr>Outline</vt:lpstr>
      <vt:lpstr>Problem in brief</vt:lpstr>
      <vt:lpstr>Project Aim and Objectives</vt:lpstr>
      <vt:lpstr>Proposed Solution</vt:lpstr>
      <vt:lpstr>3D Diagram</vt:lpstr>
      <vt:lpstr>PowerPoint Presentation</vt:lpstr>
      <vt:lpstr>3D Animation</vt:lpstr>
      <vt:lpstr>Circuit Diagram</vt:lpstr>
      <vt:lpstr>Full Code</vt:lpstr>
      <vt:lpstr>PowerPoint Presentation</vt:lpstr>
      <vt:lpstr>Resources Requirements</vt:lpstr>
      <vt:lpstr>Cost Estimation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Coconut Breaking, Scraping, and Grinding Machine</dc:title>
  <dc:creator>Ravindu Karunaweera</dc:creator>
  <cp:lastModifiedBy>Ravindu Karunaweera</cp:lastModifiedBy>
  <cp:revision>2</cp:revision>
  <dcterms:created xsi:type="dcterms:W3CDTF">2022-05-23T18:15:33Z</dcterms:created>
  <dcterms:modified xsi:type="dcterms:W3CDTF">2022-06-03T05:53:53Z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0x010100AA71C6498CC4AA428E8C62519D23EE2F</vt:lpwstr>
  </property>
</Properties>
</file>